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4"/>
  </p:notesMasterIdLst>
  <p:sldIdLst>
    <p:sldId id="256" r:id="rId2"/>
    <p:sldId id="270" r:id="rId3"/>
    <p:sldId id="259" r:id="rId4"/>
    <p:sldId id="257" r:id="rId5"/>
    <p:sldId id="273" r:id="rId6"/>
    <p:sldId id="272" r:id="rId7"/>
    <p:sldId id="260" r:id="rId8"/>
    <p:sldId id="261" r:id="rId9"/>
    <p:sldId id="262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D34FD-DF71-478F-82CF-7DE006CDB454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D9335-06CE-44E8-9F77-EB3548CA45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742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D9335-06CE-44E8-9F77-EB3548CA45E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01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4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8099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54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0216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3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7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6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3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2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9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4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6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5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7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1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vk.com/photo-60982269_314525867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2.bp.blogspot.com/-Eg6XUVA91uc/UvR7QBJJSXI/AAAAAAAAAA0/h_6AXLAiors/s1600/%D0%BA%D0%BD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2.bp.blogspot.com/-Svc_6sCsPYI/UyGE4P3xMtI/AAAAAAAAAFY/4sV22YzttGM/s1600/%D0%BA%D0%BD%D0%B8%D0%B6%D0%BA%D0%B0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8458200" cy="129540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2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200" dirty="0" smtClean="0">
                <a:latin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</a:rPr>
            </a:br>
            <a:r>
              <a:rPr lang="ru-RU" sz="3600" dirty="0" smtClean="0">
                <a:latin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Береги школьный учебник.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(О формах работы по сохранности учебного фонда)</a:t>
            </a:r>
            <a:b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Библиотекарь </a:t>
            </a:r>
            <a:r>
              <a:rPr lang="ru-RU" sz="2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Подгороднепокровской</a:t>
            </a: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СОШ - Соболева </a:t>
            </a:r>
            <a:r>
              <a:rPr lang="ru-RU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Н.П.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5" descr="https://pp.vk.me/c425431/v425431279/4e38/lD6jDFSOu5o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204" y="1295400"/>
            <a:ext cx="8796979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228600"/>
            <a:ext cx="8686800" cy="6186309"/>
          </a:xfrm>
          <a:prstGeom prst="rect">
            <a:avLst/>
          </a:prstGeom>
          <a:solidFill>
            <a:srgbClr val="F6F7F7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Единые требования к учащимся по использованию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сохранности учебников: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Оберни учебник специальной обложкой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Имей закладку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клади в учебник карандаш, ручки и другие предметы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-Не загибай углы, не рви, не рисуй, не делай никаких пометок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перегибай учебник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-Испорченный или утерянный учебник обязан восстановить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-Если книга порвалась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подклей ее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Прошу родителей проконтролировать!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Школьный библиотекарь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04800" y="0"/>
            <a:ext cx="8610600" cy="874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Две книжки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Однажды встретились две книжки.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Разговорились меж собой.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Ну, как твои делишки?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 спросила у другой.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Ох, милая, мне стыдно перед классом: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Хозяин мой обложки вырвал с мясом,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 что обложки.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Оборвал листы.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них он делает кораблики, плоты и голубей.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Боюсь, листы пойдут на змей,</a:t>
            </a:r>
            <a:r>
              <a:rPr lang="ru-RU" sz="24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тогда лететь мне в облака.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у тебя целы бока?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Твои мне не знакомы муки.</a:t>
            </a:r>
            <a:r>
              <a:rPr lang="ru-RU" sz="24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помню я такого дня,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Чтобы, не вымыв чисто руки,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 ученик читать меня.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посмотри-ка на мои листочки: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них</a:t>
            </a:r>
            <a:r>
              <a:rPr lang="ru-RU" sz="24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чернильной не увидишь точки.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 кляксы я молчу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них и говорить-то неприлично.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Зато и я его учу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как-нибудь, а на отлично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басне этой нет загадки, расскажут напрямик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И книжки и тетрадки,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какой ты ученик.</a:t>
            </a:r>
            <a:r>
              <a:rPr lang="ru-RU" sz="2400" i="1" dirty="0" smtClean="0">
                <a:solidFill>
                  <a:srgbClr val="4A4A4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С.Ильин           </a:t>
            </a:r>
            <a:endParaRPr lang="ru-RU" sz="2000" i="1" dirty="0" smtClean="0">
              <a:latin typeface="Arial" pitchFamily="34" charset="0"/>
            </a:endParaRPr>
          </a:p>
          <a:p>
            <a:pPr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4A4A4A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rusla.ru/upload/News%202014/Pyatanova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2590800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rusla.ru/upload/News%202014/Kabulova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990600"/>
            <a:ext cx="198120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rusla.ru/upload/News%202014/Gani4eva1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352800"/>
            <a:ext cx="4724400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rusla.ru/upload/News%202014/Vasilieva1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86200"/>
            <a:ext cx="3962400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228600"/>
            <a:ext cx="5715000" cy="119519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Береги школьный учебник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 Ligh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7650" name="Рисунок 2" descr="http://rusla.ru/upload/News%202014/Dulina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457200"/>
            <a:ext cx="2971799" cy="281940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9600" y="914401"/>
            <a:ext cx="2209800" cy="677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(языком плаката)</a:t>
            </a: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Calibri Ligh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6625" name="Рисунок 53" descr="http://2.bp.blogspot.com/-Eg6XUVA91uc/UvR7QBJJSXI/AAAAAAAAAA0/h_6AXLAiors/s1600/%D0%BA%D0%BD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3438525" cy="27813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52400" y="3352800"/>
            <a:ext cx="8839200" cy="36009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 получил во временное пользование учебники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школьную собственность. От тебя зависит, будут ли учебники опрятными и ими смогут пользоваться другие ученики.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Каждая сделанная тобой пометка искажает содержание материала, наносит вред учебному процессу.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Оберни книги, вырази им, таким образом, благодарность,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ты продлишь их жизнь в школе.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Помни, воспитанный, культурный человек не может быть 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небрежным по отношению к книге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источнику знаний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19400" y="609600"/>
            <a:ext cx="58673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ПАМЯТКА О СОХРАННОСТИ</a:t>
            </a:r>
            <a:r>
              <a:rPr lang="ru-RU" sz="28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 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  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ШКОЛЬНЫХ УЧЕБНИКОВ</a:t>
            </a:r>
            <a:endParaRPr lang="ru-RU" sz="2800" dirty="0" smtClean="0">
              <a:solidFill>
                <a:srgbClr val="FF0000"/>
              </a:solidFill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4A4A4A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4A4A4A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4A4A4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Дорогой друг</a:t>
            </a:r>
            <a:endParaRPr lang="ru-RU" sz="28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03248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БЕРЕГИ ШКОЛЬНЫЕ УЧЕБНИКИ</a:t>
            </a: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  <a:t/>
            </a:r>
            <a:b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</a:b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224742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A91C15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295400"/>
            <a:ext cx="7620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357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Главный помощник в учебе –учебник.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357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 молчаливый и добрый волшебник,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357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Знания мудрые вечно хранит.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357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Ты сбереги его праздничный вид!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357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Сразу в обложку его оберни,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357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Ручкой не пачкай, не рви и не мни.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357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Славный учебник научит всему –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357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Будь благодарен за это ему!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38200" y="381000"/>
            <a:ext cx="76962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БЕРЕГИ ШКОЛЬНОЕ ИМУЩЕСТВО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Волчонок в классе развлекался,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стуле без конца качался,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стенах мелом рисовал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дверь ногою открывал.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ребята окружили,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Волчонку строго объяснили: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Нам школа – это дом второй,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Всему здесь учат нас с тобой,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мы беречь её должны –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57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Нам хулиганы не нужны!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05000" y="32385000"/>
          <a:ext cx="304800" cy="4196575"/>
        </p:xfrm>
        <a:graphic>
          <a:graphicData uri="http://schemas.openxmlformats.org/drawingml/2006/table">
            <a:tbl>
              <a:tblPr/>
              <a:tblGrid>
                <a:gridCol w="304800"/>
              </a:tblGrid>
              <a:tr h="605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8" marR="7188" marT="7188" marB="71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1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8" marR="7188" marT="7188" marB="71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28600" y="304800"/>
            <a:ext cx="8763000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768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Учебник ваш друг и помощник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768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его создание вложен труд многих людей.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Помните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что после вас им будут пользоваться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ваши младшие товарищи.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Бережно и аккуратно сохраняйте его.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защиты обложки необходимо обернуть учебник, чтобы не мазать лист пользуйтесь закладкой.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 храните учебник на книжной полке. </a:t>
            </a: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конце учебного года проверь учебник, приведи в порядок и не забудь сдать в библиотеку.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Докажите, что ваши учебники лучшие.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768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2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057400" y="9525000"/>
          <a:ext cx="7086600" cy="7302136"/>
        </p:xfrm>
        <a:graphic>
          <a:graphicData uri="http://schemas.openxmlformats.org/drawingml/2006/table">
            <a:tbl>
              <a:tblPr/>
              <a:tblGrid>
                <a:gridCol w="7086600"/>
              </a:tblGrid>
              <a:tr h="911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8" marR="7188" marT="7188" marB="71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92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8" marR="7188" marT="7188" marB="71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57" name="Рисунок 62" descr="http://2.bp.blogspot.com/-Svc_6sCsPYI/UyGE4P3xMtI/AAAAAAAAAFY/4sV22YzttGM/s1600/%D0%BA%D0%BD%D0%B8%D0%B6%D0%BA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-2" y="0"/>
            <a:ext cx="3209925" cy="2543175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2543175"/>
            <a:ext cx="9144000" cy="49859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Всегда и везде тебя окружают книги: дома, в школе, в библиотеке.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 любишь читать, 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умеешь ли ты беречь книгу?!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бы она заговорила, то сказала бы тебе: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Пожалуйста, не трогай меня грязными руками: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 это очень неприятно. Я не привыкла быть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неряхой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Дома найди для меня место на книжной полке.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Одень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меня в обложку, прячь от дождя и снега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боюсь влаги.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Не пиши на мне ни ручкой, ни карандашом: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портит мой внешний вид.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Не ставь на меня локти во время чтения.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Чтобы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выпадали листы, не перегибай меня.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Не загибай уголки у страниц, не клади в меня карандаш, линейку пользуйся закладкой.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Не вырывай мои листы, не вырезай картинки.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Не читай во время еды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38600" y="838200"/>
            <a:ext cx="37490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Дорогой друг!</a:t>
            </a:r>
            <a:r>
              <a:rPr lang="ru-RU" sz="28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72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04800" y="304800"/>
            <a:ext cx="8382000" cy="65555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668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Береги книгу!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1F4D78"/>
              </a:solidFill>
              <a:effectLst/>
              <a:latin typeface="Calibri Light"/>
              <a:ea typeface="Times New Roman" pitchFamily="18" charset="0"/>
              <a:cs typeface="Times New Roman" pitchFamily="18" charset="0"/>
            </a:endParaRPr>
          </a:p>
          <a:p>
            <a:pPr marL="0" marR="0" lvl="0" indent="1066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УВАЖАЕМЫЕ РОДИТЕЛИ!</a:t>
            </a:r>
            <a:endParaRPr lang="ru-RU" sz="2800" dirty="0" smtClean="0">
              <a:solidFill>
                <a:srgbClr val="2E74B5"/>
              </a:solidFill>
              <a:latin typeface="Calibri Light"/>
              <a:ea typeface="Times New Roman" pitchFamily="18" charset="0"/>
              <a:cs typeface="Times New Roman" pitchFamily="18" charset="0"/>
            </a:endParaRPr>
          </a:p>
          <a:p>
            <a:pPr marL="0" marR="0" lvl="0" indent="1066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ОГРОМНАЯ ПРОСЬБА</a:t>
            </a:r>
            <a:r>
              <a:rPr kumimoji="0" lang="ru-RU" sz="2800" b="0" u="none" strike="noStrike" cap="none" normalizeH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ОБРАТИТЬ ВАШЕ</a:t>
            </a:r>
            <a:r>
              <a:rPr kumimoji="0" lang="ru-RU" sz="2800" b="0" u="none" strike="noStrike" cap="none" normalizeH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 НА СОХРАННОСТЬУЧЕБНИКОВ </a:t>
            </a:r>
          </a:p>
          <a:p>
            <a:pPr marL="0" marR="0" lvl="0" indent="1066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ВАШИХ ДЕТЕЙ! </a:t>
            </a:r>
          </a:p>
          <a:p>
            <a:pPr marL="0" marR="0" lvl="0" indent="1066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ПОСМОТРЕТЬ</a:t>
            </a:r>
            <a:r>
              <a:rPr lang="ru-RU" sz="2800" dirty="0" smtClean="0">
                <a:solidFill>
                  <a:srgbClr val="2E74B5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КАКОМ СОСТОЯНИИ ВАШИ ДЕТИ ВОЗВРАЩАЮТ ИХ В ШКОЛЬНУЮ БИБЛИОТЕКУ. </a:t>
            </a:r>
          </a:p>
          <a:p>
            <a:pPr marL="0" marR="0" lvl="0" indent="1066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 ДОЛЬШЕ</a:t>
            </a:r>
            <a:r>
              <a:rPr lang="ru-RU" sz="2800" dirty="0" smtClean="0">
                <a:solidFill>
                  <a:srgbClr val="2E74B5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С ВАМИ ВМЕСТЕ СОХРАНИМ ШКОЛЬНЫЕ УЧЕБНИКИ,ТЕМ МЕНЬШЕ ВАМ ПРИДЕТСЯ</a:t>
            </a:r>
            <a:endParaRPr kumimoji="0" lang="ru-RU" sz="2800" b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066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ТРАТИТЬ СВОЙ БЮДЖЕТ, </a:t>
            </a:r>
          </a:p>
          <a:p>
            <a:pPr marL="0" marR="0" lvl="0" indent="1066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ПОКУПАЯ УЧЕБНИКИ ВЗАМЕН ИСПОРЧЕННЫХ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1A1A2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066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3400" y="444043"/>
            <a:ext cx="8229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5B7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5B7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вместе с детьми попробуйте для себя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5B7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ответить на вопросы: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1.Знаете ли вы, сколько стоит новый учебник? (300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700руб.)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2.Сколько учебников вам приходится ежегодно покупать?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3.Огорчаетесь ли, если получаете учебники в плохом состоянии?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4.Стремитесь ли сохранить учебники в хорошем состоянии?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Ремонтируете ли вы учебники?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914400"/>
            <a:ext cx="8305800" cy="4396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8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Дорогие ребята!</a:t>
            </a:r>
            <a:endParaRPr lang="ru-RU" sz="2800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Каждый день вы берете в руки учебники, </a:t>
            </a:r>
            <a:endParaRPr lang="ru-RU" sz="2800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которые открывают вам путь к вершинам познания.</a:t>
            </a:r>
            <a:endParaRPr lang="ru-RU" sz="2800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Смело вступайте в увлекательный мир знаний.</a:t>
            </a:r>
            <a:endParaRPr lang="ru-RU" sz="2800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Образование, которое вы получите, станет вашим богатством.</a:t>
            </a:r>
            <a:endParaRPr lang="ru-RU" sz="2800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На всем этом пути рядом с вами будет ваш </a:t>
            </a:r>
            <a:r>
              <a:rPr lang="ru-RU" sz="2800" b="1" dirty="0" err="1" smtClean="0">
                <a:latin typeface="Times New Roman"/>
                <a:ea typeface="Calibri"/>
                <a:cs typeface="Times New Roman"/>
              </a:rPr>
              <a:t>учебник</a:t>
            </a:r>
            <a:r>
              <a:rPr lang="ru-RU" sz="800" b="1" dirty="0" err="1" smtClean="0">
                <a:latin typeface="Times New Roman"/>
                <a:ea typeface="Calibri"/>
                <a:cs typeface="Times New Roman"/>
              </a:rPr>
              <a:t>ик</a:t>
            </a:r>
            <a:r>
              <a:rPr lang="ru-RU" sz="800" b="1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800" dirty="0"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228600"/>
            <a:ext cx="8305800" cy="1248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Памятка о бережном отношении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к учебнику</a:t>
            </a:r>
            <a:endParaRPr lang="ru-RU" sz="3600" dirty="0"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</TotalTime>
  <Words>420</Words>
  <Application>Microsoft Office PowerPoint</Application>
  <PresentationFormat>Экран (4:3)</PresentationFormat>
  <Paragraphs>115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Times New Roman</vt:lpstr>
      <vt:lpstr>Wingdings 3</vt:lpstr>
      <vt:lpstr>Легкий дым</vt:lpstr>
      <vt:lpstr>       Береги школьный учебник.  (О формах работы по сохранности учебного фонда)  Библиотекарь Подгороднепокровской СОШ - Соболева Н.П.</vt:lpstr>
      <vt:lpstr>Презентация PowerPoint</vt:lpstr>
      <vt:lpstr>        БЕРЕГИ ШКОЛЬНЫЕ УЧЕБНИКИ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Береги школьный учебник. (О формах работы по сохранности учебного фонда). </dc:title>
  <cp:lastModifiedBy>user</cp:lastModifiedBy>
  <cp:revision>29</cp:revision>
  <dcterms:modified xsi:type="dcterms:W3CDTF">2015-02-13T06:28:26Z</dcterms:modified>
</cp:coreProperties>
</file>